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ormorant SemiBold"/>
      <p:bold r:id="rId18"/>
    </p:embeddedFont>
    <p:embeddedFont>
      <p:font typeface="Pretendard Medium"/>
      <p:bold r:id="rId19"/>
    </p:embeddedFont>
    <p:embeddedFont>
      <p:font typeface="Cormorant Bold"/>
      <p:bold r:id="rId20"/>
    </p:embeddedFont>
    <p:embeddedFont>
      <p:font typeface="Pretendard SemiBold"/>
      <p:bold r:id="rId21"/>
    </p:embeddedFont>
    <p:embeddedFont>
      <p:font typeface="Pretendard Light"/>
      <p:regular r:id="rId22"/>
    </p:embeddedFont>
    <p:embeddedFont>
      <p:font typeface="Pretendard Regular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21" Target="fonts/font4.fntdata" Type="http://schemas.openxmlformats.org/officeDocument/2006/relationships/font"/><Relationship Id="rId22" Target="fonts/font5.fntdata" Type="http://schemas.openxmlformats.org/officeDocument/2006/relationships/font"/><Relationship Id="rId23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63.png" Type="http://schemas.openxmlformats.org/officeDocument/2006/relationships/image"/><Relationship Id="rId15" Target="../media/image64.png" Type="http://schemas.openxmlformats.org/officeDocument/2006/relationships/image"/><Relationship Id="rId16" Target="../media/image65.png" Type="http://schemas.openxmlformats.org/officeDocument/2006/relationships/image"/><Relationship Id="rId17" Target="../media/image66.png" Type="http://schemas.openxmlformats.org/officeDocument/2006/relationships/image"/><Relationship Id="rId18" Target="../media/image67.png" Type="http://schemas.openxmlformats.org/officeDocument/2006/relationships/image"/><Relationship Id="rId19" Target="../media/image68.png" Type="http://schemas.openxmlformats.org/officeDocument/2006/relationships/image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5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5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5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15.png" Type="http://schemas.openxmlformats.org/officeDocument/2006/relationships/image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15.png" Type="http://schemas.openxmlformats.org/officeDocument/2006/relationships/image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5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5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92400" y="4318000"/>
            <a:ext cx="825500" cy="163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5130800"/>
            <a:ext cx="135255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01800" y="3314700"/>
            <a:ext cx="100711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66400"/>
              </a:lnSpc>
            </a:pPr>
            <a:r>
              <a:rPr lang="en-US" sz="12000" b="false" i="false" u="none" strike="noStrike" spc="-200">
                <a:solidFill>
                  <a:srgbClr val="595042"/>
                </a:solidFill>
                <a:latin typeface="Cormorant SemiBold"/>
              </a:rPr>
              <a:t>IoT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359900" y="8851900"/>
            <a:ext cx="58039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en-US" sz="2600" b="false" i="false" u="none" strike="noStrike" spc="100">
                <a:solidFill>
                  <a:srgbClr val="595042"/>
                </a:solidFill>
                <a:latin typeface="Pretendard Medium"/>
              </a:rPr>
              <a:t>214683   </a:t>
            </a:r>
            <a:r>
              <a:rPr lang="ko-KR" sz="2600" b="false" i="false" u="none" strike="noStrike" spc="100">
                <a:solidFill>
                  <a:srgbClr val="595042"/>
                </a:solidFill>
                <a:ea typeface="Pretendard Medium"/>
              </a:rPr>
              <a:t>장인환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9700" y="8216900"/>
            <a:ext cx="58420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3400" b="false" i="false" u="none" strike="noStrike" spc="100">
                <a:solidFill>
                  <a:srgbClr val="595042"/>
                </a:solidFill>
                <a:ea typeface="Pretendard Medium"/>
              </a:rPr>
              <a:t>컴퓨터</a:t>
            </a:r>
            <a:r>
              <a:rPr lang="en-US" sz="3400" b="false" i="false" u="none" strike="noStrike" spc="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3400" b="false" i="false" u="none" strike="noStrike" spc="100">
                <a:solidFill>
                  <a:srgbClr val="595042"/>
                </a:solidFill>
                <a:ea typeface="Pretendard Medium"/>
              </a:rPr>
              <a:t>정보</a:t>
            </a:r>
            <a:r>
              <a:rPr lang="en-US" sz="3400" b="false" i="false" u="none" strike="noStrike" spc="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3400" b="false" i="false" u="none" strike="noStrike" spc="100">
                <a:solidFill>
                  <a:srgbClr val="595042"/>
                </a:solidFill>
                <a:ea typeface="Pretendard Medium"/>
              </a:rPr>
              <a:t>통신</a:t>
            </a:r>
            <a:r>
              <a:rPr lang="en-US" sz="3400" b="false" i="false" u="none" strike="noStrike" spc="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3400" b="false" i="false" u="none" strike="noStrike" spc="100">
                <a:solidFill>
                  <a:srgbClr val="595042"/>
                </a:solidFill>
                <a:ea typeface="Pretendard Medium"/>
              </a:rPr>
              <a:t>공학과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1800" y="5384800"/>
            <a:ext cx="5715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3300" b="false" i="false" u="none" strike="noStrike">
                <a:solidFill>
                  <a:srgbClr val="595042"/>
                </a:solidFill>
                <a:ea typeface="Pretendard Medium"/>
              </a:rPr>
              <a:t>초음파</a:t>
            </a:r>
            <a:r>
              <a:rPr lang="en-US" sz="33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595042"/>
                </a:solidFill>
                <a:ea typeface="Pretendard Medium"/>
              </a:rPr>
              <a:t>센서를</a:t>
            </a:r>
            <a:r>
              <a:rPr lang="en-US" sz="33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595042"/>
                </a:solidFill>
                <a:ea typeface="Pretendard Medium"/>
              </a:rPr>
              <a:t>이용한</a:t>
            </a:r>
            <a:r>
              <a:rPr lang="en-US" sz="33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595042"/>
                </a:solidFill>
                <a:ea typeface="Pretendard Medium"/>
              </a:rPr>
              <a:t>거리</a:t>
            </a:r>
            <a:r>
              <a:rPr lang="en-US" sz="33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3300" b="false" i="false" u="none" strike="noStrike">
                <a:solidFill>
                  <a:srgbClr val="595042"/>
                </a:solidFill>
                <a:ea typeface="Pretendard Medium"/>
              </a:rPr>
              <a:t>시각화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93000"/>
          </a:blip>
          <a:stretch>
            <a:fillRect/>
          </a:stretch>
        </p:blipFill>
        <p:spPr>
          <a:xfrm rot="-1500000">
            <a:off x="1397000" y="5549900"/>
            <a:ext cx="7493000" cy="7493000"/>
          </a:xfrm>
          <a:prstGeom prst="rect">
            <a:avLst/>
          </a:prstGeom>
          <a:effectLst>
            <a:outerShdw dir="4200000" dist="288054" blurRad="558623">
              <a:srgbClr val="9E9E9E">
                <a:alpha val="35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16" id="16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2400" y="952500"/>
            <a:ext cx="1803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SemiBold"/>
              </a:rPr>
              <a:t>2025.06.13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463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05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790700"/>
            <a:ext cx="16116300" cy="3644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" y="1981200"/>
            <a:ext cx="7442200" cy="3162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24100" y="7264400"/>
            <a:ext cx="133350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690600" y="5918200"/>
            <a:ext cx="2247900" cy="224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12900" y="6731000"/>
            <a:ext cx="1003300" cy="1003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44700" y="6654800"/>
            <a:ext cx="1244600" cy="1231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311400" y="6921500"/>
            <a:ext cx="711200" cy="7112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387600" y="6172200"/>
            <a:ext cx="571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Step 1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080000" y="6654800"/>
            <a:ext cx="1244600" cy="1231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346700" y="6921500"/>
            <a:ext cx="711200" cy="711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410200" y="6172200"/>
            <a:ext cx="584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Step 2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115300" y="6654800"/>
            <a:ext cx="1244600" cy="1231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382000" y="6921500"/>
            <a:ext cx="711200" cy="7112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8445500" y="6172200"/>
            <a:ext cx="584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Step 3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163300" y="6654800"/>
            <a:ext cx="1244600" cy="1231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417300" y="6921500"/>
            <a:ext cx="711200" cy="7112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1480800" y="6172200"/>
            <a:ext cx="596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Step 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516100" y="6184900"/>
            <a:ext cx="596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Step 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76400" y="8343900"/>
            <a:ext cx="1981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042"/>
                </a:solidFill>
                <a:ea typeface="Pretendard SemiBold"/>
              </a:rPr>
              <a:t>첫번째</a:t>
            </a:r>
            <a:r>
              <a:rPr lang="en-US" sz="20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595042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11700" y="8343900"/>
            <a:ext cx="1981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042"/>
                </a:solidFill>
                <a:ea typeface="Pretendard SemiBold"/>
              </a:rPr>
              <a:t>두번째</a:t>
            </a:r>
            <a:r>
              <a:rPr lang="en-US" sz="20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595042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3500" y="8801100"/>
            <a:ext cx="2667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·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368800" y="8801100"/>
            <a:ext cx="2667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·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04100" y="8801100"/>
            <a:ext cx="2667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·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39400" y="8801100"/>
            <a:ext cx="2667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·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487400" y="8801100"/>
            <a:ext cx="2667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·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47000" y="8343900"/>
            <a:ext cx="1981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042"/>
                </a:solidFill>
                <a:ea typeface="Pretendard SemiBold"/>
              </a:rPr>
              <a:t>세번째</a:t>
            </a:r>
            <a:r>
              <a:rPr lang="en-US" sz="20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595042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782300" y="8343900"/>
            <a:ext cx="1981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042"/>
                </a:solidFill>
                <a:ea typeface="Pretendard SemiBold"/>
              </a:rPr>
              <a:t>네번째</a:t>
            </a:r>
            <a:r>
              <a:rPr lang="en-US" sz="20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595042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17600" y="8343900"/>
            <a:ext cx="19812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042"/>
                </a:solidFill>
                <a:ea typeface="Pretendard SemiBold"/>
              </a:rPr>
              <a:t>다섯번째</a:t>
            </a:r>
            <a:r>
              <a:rPr lang="en-US" sz="20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595042"/>
                </a:solidFill>
                <a:ea typeface="Pretendard SemiBold"/>
              </a:rPr>
              <a:t>키워드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232900" y="4152900"/>
            <a:ext cx="5892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프레젠테이션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주제에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구체적인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설명을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작성해주세요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주요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키워드와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궁극적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목적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문장을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기재해주세요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232900" y="23622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Process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232900" y="2908300"/>
            <a:ext cx="63119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400" b="false" i="false" u="none" strike="noStrike">
                <a:solidFill>
                  <a:srgbClr val="595042"/>
                </a:solidFill>
                <a:ea typeface="Pretendard SemiBold"/>
              </a:rPr>
              <a:t>프로세스</a:t>
            </a:r>
            <a:r>
              <a:rPr lang="en-US" sz="54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400" b="false" i="false" u="none" strike="noStrike">
                <a:solidFill>
                  <a:srgbClr val="595042"/>
                </a:solidFill>
                <a:ea typeface="Pretendard SemiBold"/>
              </a:rPr>
              <a:t>레이아웃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463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06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2500" y="8369300"/>
            <a:ext cx="153543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" y="9423400"/>
            <a:ext cx="153543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" y="7226300"/>
            <a:ext cx="153543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" y="6032500"/>
            <a:ext cx="153543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2500" y="4838700"/>
            <a:ext cx="15354300" cy="12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838200" y="4013200"/>
            <a:ext cx="2133600" cy="609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04900" y="4089400"/>
            <a:ext cx="1600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-100">
                <a:solidFill>
                  <a:srgbClr val="595042"/>
                </a:solidFill>
                <a:latin typeface="Cormorant Bold"/>
              </a:rPr>
              <a:t>Keyword 1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838200" y="5194300"/>
            <a:ext cx="2133600" cy="609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81100" y="5283200"/>
            <a:ext cx="1447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-100">
                <a:solidFill>
                  <a:srgbClr val="595042"/>
                </a:solidFill>
                <a:latin typeface="Cormorant Bold"/>
              </a:rPr>
              <a:t>Keyword 2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838200" y="6388100"/>
            <a:ext cx="2133600" cy="609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04900" y="6464300"/>
            <a:ext cx="1600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-100">
                <a:solidFill>
                  <a:srgbClr val="595042"/>
                </a:solidFill>
                <a:latin typeface="Cormorant Bold"/>
              </a:rPr>
              <a:t>Keyword 3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838200" y="7581900"/>
            <a:ext cx="2133600" cy="609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104900" y="7658100"/>
            <a:ext cx="1600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-100">
                <a:solidFill>
                  <a:srgbClr val="595042"/>
                </a:solidFill>
                <a:latin typeface="Cormorant Bold"/>
              </a:rPr>
              <a:t>Keyword 4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838200" y="8763000"/>
            <a:ext cx="2133600" cy="6096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104900" y="8851900"/>
            <a:ext cx="1600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-100">
                <a:solidFill>
                  <a:srgbClr val="595042"/>
                </a:solidFill>
                <a:latin typeface="Cormorant Bold"/>
              </a:rPr>
              <a:t>Keyword 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276600" y="4064000"/>
            <a:ext cx="9245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센서를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활용해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다양한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기능을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구현하는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과정이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매우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흥미로웠다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76600" y="5257800"/>
            <a:ext cx="114173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컴퓨터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속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코드가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센서와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모듈을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통해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현실에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영향을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주는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 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아두이노의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 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매력을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알게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되었다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76600" y="6451600"/>
            <a:ext cx="104267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배운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데이터베이스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지식을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이용해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전공지식을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실무에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적용하는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방법을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알게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되었다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276600" y="7632700"/>
            <a:ext cx="12496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각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센서와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모듈은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단순했지만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,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서로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상호작용을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일으키며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하나의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기능을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만드는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과정이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Medium"/>
              </a:rPr>
              <a:t>즐거웠다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Medium"/>
              </a:rPr>
              <a:t>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276600" y="8839200"/>
            <a:ext cx="9105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다음에는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IoT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와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AI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를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결합하여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스마트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홈을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만들어보고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95042"/>
                </a:solidFill>
                <a:ea typeface="Pretendard Medium"/>
              </a:rPr>
              <a:t>싶다</a:t>
            </a:r>
            <a:r>
              <a:rPr lang="en-US" sz="2600" b="false" i="false" u="none" strike="noStrike" spc="-100">
                <a:solidFill>
                  <a:srgbClr val="595042"/>
                </a:solidFill>
                <a:latin typeface="Pretendard Medium"/>
              </a:rPr>
              <a:t>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35100" y="20828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Strategy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35100" y="2451100"/>
            <a:ext cx="53213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6.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느낀점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및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후기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63400" y="4013200"/>
            <a:ext cx="9652000" cy="2273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13000" y="495300"/>
            <a:ext cx="16891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158369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92400" y="4318000"/>
            <a:ext cx="825500" cy="1638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63700" y="2349500"/>
            <a:ext cx="96266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66400"/>
              </a:lnSpc>
            </a:pPr>
            <a:r>
              <a:rPr lang="en-US" sz="14900" b="false" i="false" u="none" strike="noStrike" spc="-200">
                <a:solidFill>
                  <a:srgbClr val="595042"/>
                </a:solidFill>
                <a:latin typeface="Cormorant SemiBold"/>
              </a:rPr>
              <a:t>Thank You!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63700" y="4648200"/>
            <a:ext cx="7289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595042"/>
                </a:solidFill>
                <a:ea typeface="Pretendard Light"/>
              </a:rPr>
              <a:t>긴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Light"/>
              </a:rPr>
              <a:t>발표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Light"/>
              </a:rPr>
              <a:t>영상을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Light"/>
              </a:rPr>
              <a:t>들어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Light"/>
              </a:rPr>
              <a:t>주셔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Light"/>
              </a:rPr>
              <a:t>감사합니다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Light"/>
              </a:rPr>
              <a:t>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495300"/>
            <a:ext cx="161163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4254500"/>
            <a:ext cx="8064500" cy="5715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63700" y="2387600"/>
            <a:ext cx="62738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500" b="false" i="false" u="none" strike="noStrike">
                <a:solidFill>
                  <a:srgbClr val="595042"/>
                </a:solidFill>
                <a:latin typeface="Cormorant Bold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8400" y="3594100"/>
            <a:ext cx="3670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주제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선정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이유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3556000"/>
            <a:ext cx="1752600" cy="508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512300" y="36322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2200" y="3810000"/>
            <a:ext cx="17526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598400" y="4495800"/>
            <a:ext cx="3670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프로젝트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소개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4470400"/>
            <a:ext cx="17526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575800" y="4533900"/>
            <a:ext cx="1193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2200" y="4711700"/>
            <a:ext cx="17526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411200" y="5359400"/>
            <a:ext cx="2857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회로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설명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5384800"/>
            <a:ext cx="1752600" cy="508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512300" y="54483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95042"/>
                </a:solidFill>
                <a:latin typeface="Cormorant Bold"/>
              </a:rPr>
              <a:t>Chapter 03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2200" y="5626100"/>
            <a:ext cx="17526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598400" y="6324600"/>
            <a:ext cx="3670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개발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과정의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Medium"/>
              </a:rPr>
              <a:t> 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고민점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6286500"/>
            <a:ext cx="1752600" cy="508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512300" y="63627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2200" y="6540500"/>
            <a:ext cx="17526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598400" y="7226300"/>
            <a:ext cx="3670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기대효과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7200900"/>
            <a:ext cx="1752600" cy="508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9512300" y="72644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95042"/>
                </a:solidFill>
                <a:latin typeface="Cormorant Bold"/>
              </a:rPr>
              <a:t>Chapter 05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2200" y="7442200"/>
            <a:ext cx="17526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598400" y="8140700"/>
            <a:ext cx="3670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느낀점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및</a:t>
            </a:r>
            <a:r>
              <a:rPr lang="en-US" sz="2400" b="false" i="false" u="none" strike="noStrike">
                <a:solidFill>
                  <a:srgbClr val="595042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595042"/>
                </a:solidFill>
                <a:ea typeface="Pretendard Medium"/>
              </a:rPr>
              <a:t>후기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8115300"/>
            <a:ext cx="1752600" cy="508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2200" y="8356600"/>
            <a:ext cx="1752600" cy="12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512300" y="8178800"/>
            <a:ext cx="132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95042"/>
                </a:solidFill>
                <a:latin typeface="Cormorant Bold"/>
              </a:rPr>
              <a:t>Chapter 06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11400" y="2095500"/>
            <a:ext cx="452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1100"/>
              </a:lnSpc>
            </a:pPr>
            <a:r>
              <a:rPr lang="ko-KR" sz="2600" b="false" i="false" u="none" strike="noStrike">
                <a:solidFill>
                  <a:srgbClr val="595042"/>
                </a:solidFill>
                <a:ea typeface="Pretendard Light"/>
              </a:rPr>
              <a:t>초음파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Light"/>
              </a:rPr>
              <a:t>센서를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Light"/>
              </a:rPr>
              <a:t>이용한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Light"/>
              </a:rPr>
              <a:t>거리</a:t>
            </a:r>
            <a:r>
              <a:rPr lang="en-US" sz="26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600" b="false" i="false" u="none" strike="noStrike">
                <a:solidFill>
                  <a:srgbClr val="595042"/>
                </a:solidFill>
                <a:ea typeface="Pretendard Light"/>
              </a:rPr>
              <a:t>시각화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346700" y="5689600"/>
            <a:ext cx="6667500" cy="12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35" id="35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36" id="36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44600" y="1117600"/>
            <a:ext cx="13703300" cy="127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48463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0368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01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9309100" y="2095500"/>
            <a:ext cx="6921500" cy="7150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30300" y="3937000"/>
            <a:ext cx="7531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595042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문제</a:t>
            </a:r>
            <a:r>
              <a:rPr lang="en-US" sz="2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인식</a:t>
            </a:r>
            <a:r>
              <a:rPr lang="en-US" sz="2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및</a:t>
            </a:r>
            <a:r>
              <a:rPr lang="en-US" sz="2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선정</a:t>
            </a:r>
            <a:r>
              <a:rPr lang="en-US" sz="28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8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이유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3200" y="2082800"/>
            <a:ext cx="4241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C4BFB7"/>
                </a:solidFill>
                <a:ea typeface="Cormorant Bold"/>
              </a:rPr>
              <a:t>초음파</a:t>
            </a: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 </a:t>
            </a:r>
            <a:r>
              <a:rPr lang="ko-KR" sz="2200" b="false" i="false" u="none" strike="noStrike">
                <a:solidFill>
                  <a:srgbClr val="C4BFB7"/>
                </a:solidFill>
                <a:ea typeface="Cormorant Bold"/>
              </a:rPr>
              <a:t>센서를</a:t>
            </a: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 </a:t>
            </a:r>
            <a:r>
              <a:rPr lang="ko-KR" sz="2200" b="false" i="false" u="none" strike="noStrike">
                <a:solidFill>
                  <a:srgbClr val="C4BFB7"/>
                </a:solidFill>
                <a:ea typeface="Cormorant Bold"/>
              </a:rPr>
              <a:t>이용한</a:t>
            </a: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 </a:t>
            </a:r>
            <a:r>
              <a:rPr lang="ko-KR" sz="2200" b="false" i="false" u="none" strike="noStrike">
                <a:solidFill>
                  <a:srgbClr val="C4BFB7"/>
                </a:solidFill>
                <a:ea typeface="Cormorant Bold"/>
              </a:rPr>
              <a:t>거리</a:t>
            </a: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 </a:t>
            </a:r>
            <a:r>
              <a:rPr lang="ko-KR" sz="2200" b="false" i="false" u="none" strike="noStrike">
                <a:solidFill>
                  <a:srgbClr val="C4BFB7"/>
                </a:solidFill>
                <a:ea typeface="Cormorant Bold"/>
              </a:rPr>
              <a:t>시각화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5100" y="2501900"/>
            <a:ext cx="73025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주제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선정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이유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9200" y="4622800"/>
            <a:ext cx="7518400" cy="321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 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운전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중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후방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카메라나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소리로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거리를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정확히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알아내기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힘들어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불안함을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자주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느낀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경험을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바탕으로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떨어질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거리에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대한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시각화의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필요성을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느끼게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됨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 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거리를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인식하고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거리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출력과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막대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그래프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형태로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시각화가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가능하다면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직관적이고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정확한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거리를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기반으로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충돌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방지가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가능하다고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생각하여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주제로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정하게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>
                    <a:alpha val="90196"/>
                  </a:srgbClr>
                </a:solidFill>
                <a:ea typeface="Pretendard Light"/>
              </a:rPr>
              <a:t>됨</a:t>
            </a:r>
            <a:r>
              <a:rPr lang="en-US" sz="2300" b="false" i="false" u="none" strike="noStrike">
                <a:solidFill>
                  <a:srgbClr val="595042">
                    <a:alpha val="90196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590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2000" y="4165600"/>
            <a:ext cx="5562600" cy="4800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" y="3937000"/>
            <a:ext cx="4330700" cy="2362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5400000">
            <a:off x="5397500" y="4470400"/>
            <a:ext cx="8382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100" b="false" i="false" u="none" strike="noStrike">
                <a:solidFill>
                  <a:srgbClr val="595042"/>
                </a:solidFill>
                <a:latin typeface="Cormorant SemiBold"/>
              </a:rPr>
              <a:t>Keyword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7600" y="6718300"/>
            <a:ext cx="46355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042"/>
                </a:solidFill>
                <a:latin typeface="Pretendard SemiBold"/>
              </a:rPr>
              <a:t>HC-SR04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867400" y="4114800"/>
            <a:ext cx="5562600" cy="490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50000" y="3937000"/>
            <a:ext cx="4330700" cy="2362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172200" y="6718300"/>
            <a:ext cx="4749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042"/>
                </a:solidFill>
                <a:latin typeface="Pretendard SemiBold"/>
              </a:rPr>
              <a:t>I2C LCD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SemiBold"/>
              </a:rPr>
              <a:t>디스플레이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35700" y="7442200"/>
            <a:ext cx="46736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거리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값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출력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디스플레이</a:t>
            </a:r>
          </a:p>
          <a:p>
            <a:pPr algn="ctr" lvl="0">
              <a:lnSpc>
                <a:spcPct val="132800"/>
              </a:lnSpc>
            </a:pP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코드를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통해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게이지바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형태로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시각화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100" y="16383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5100" y="2082800"/>
            <a:ext cx="54483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2.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프로젝트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소개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23600" y="4102100"/>
            <a:ext cx="5549900" cy="4902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2484100" y="3009900"/>
            <a:ext cx="2400300" cy="4203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315700" y="6705600"/>
            <a:ext cx="47625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042"/>
                </a:solidFill>
                <a:latin typeface="Pretendard SemiBold"/>
              </a:rPr>
              <a:t>HC-06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7600" y="7404100"/>
            <a:ext cx="46482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초음파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센서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거리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측정에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활용</a:t>
            </a:r>
          </a:p>
          <a:p>
            <a:pPr algn="ctr" lvl="0">
              <a:lnSpc>
                <a:spcPct val="132800"/>
              </a:lnSpc>
            </a:pP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입력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값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생성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역할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15700" y="7442200"/>
            <a:ext cx="4711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블루투스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모듈</a:t>
            </a:r>
          </a:p>
          <a:p>
            <a:pPr algn="ctr" lvl="0">
              <a:lnSpc>
                <a:spcPct val="132800"/>
              </a:lnSpc>
            </a:pP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충돌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시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휴대폰에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경고</a:t>
            </a:r>
            <a:r>
              <a:rPr lang="en-US" sz="23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595042"/>
                </a:solidFill>
                <a:ea typeface="Pretendard Light"/>
              </a:rPr>
              <a:t>알람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549400" y="3898900"/>
            <a:ext cx="2273300" cy="135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72100" y="3530600"/>
            <a:ext cx="2921000" cy="2019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60000">
            <a:off x="3365500" y="3860800"/>
            <a:ext cx="1689100" cy="8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416300" y="4902200"/>
            <a:ext cx="16383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591300" y="75946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66000" y="8115300"/>
            <a:ext cx="4064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89700" y="8699500"/>
            <a:ext cx="4064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50400" y="8026400"/>
            <a:ext cx="4089400" cy="135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44000" y="2705100"/>
            <a:ext cx="5168900" cy="2019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16" id="16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17" id="17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7300" y="1117600"/>
            <a:ext cx="137033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8590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5100" y="16383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5100" y="2082800"/>
            <a:ext cx="730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2.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프로젝트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소개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02000" y="3467100"/>
            <a:ext cx="16510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T1(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초음파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발생시간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02000" y="5156200"/>
            <a:ext cx="18034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T2(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초음파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검출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06600" y="5918200"/>
            <a:ext cx="4572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=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*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속력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(T2-T1) * 340m/s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68700" y="7607300"/>
            <a:ext cx="2895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&gt; 30cm -&gt;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초록불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65500" y="6934200"/>
            <a:ext cx="40259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거리에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LED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불빛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94100" y="8140700"/>
            <a:ext cx="40005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7cm &lt;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&lt; 30cm -&gt;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노란불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94100" y="8699500"/>
            <a:ext cx="28702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&lt; 7cm  -&gt;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빨간불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98000" y="6934200"/>
            <a:ext cx="32639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블루투스를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경고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50400" y="7581900"/>
            <a:ext cx="4114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&lt; 2cm -&gt;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휴대폰에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경고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알람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44000" y="2146300"/>
            <a:ext cx="47625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경고에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44000" y="4838700"/>
            <a:ext cx="75438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&lt; 7cm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 -&gt; LED red -&gt; 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베이스에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warning_status 0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44000" y="5613400"/>
            <a:ext cx="66929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&lt; 2cm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 -&gt;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휴대폰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경고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알람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 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 -&gt; 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베이스에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warning_status 1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" y="3302000"/>
            <a:ext cx="6972300" cy="599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75800" y="2171700"/>
            <a:ext cx="5270500" cy="45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70100" y="2222500"/>
            <a:ext cx="406400" cy="21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9080500" y="2400300"/>
            <a:ext cx="4064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13800" y="3149600"/>
            <a:ext cx="4394200" cy="1219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75700" y="5435600"/>
            <a:ext cx="3695700" cy="189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3360400" y="4902200"/>
            <a:ext cx="4064000" cy="1803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40800" y="7569200"/>
            <a:ext cx="1295400" cy="2070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16" id="16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82700" y="1117600"/>
            <a:ext cx="137033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8717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100" y="16637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5100" y="2095500"/>
            <a:ext cx="4064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3.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회로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65400" y="2209800"/>
            <a:ext cx="4826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GND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88400" y="2374900"/>
            <a:ext cx="3429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5V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40800" y="4381500"/>
            <a:ext cx="9144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11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28300" y="4381500"/>
            <a:ext cx="9652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10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03100" y="4381500"/>
            <a:ext cx="8382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9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79000" y="4991100"/>
            <a:ext cx="16891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&lt;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초음파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센서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&gt;</a:t>
            </a:r>
          </a:p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12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13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핀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541500" y="3162300"/>
            <a:ext cx="14478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아날로그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핀</a:t>
            </a:r>
          </a:p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A4, A5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74300" y="7683500"/>
            <a:ext cx="14478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&lt;bluetooth&gt;</a:t>
            </a:r>
          </a:p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2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, 3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핀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01800" y="7848600"/>
            <a:ext cx="19939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&lt; LCD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&gt;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463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3314700"/>
            <a:ext cx="4711700" cy="6096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2900" y="6502400"/>
            <a:ext cx="41910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676400" y="3517900"/>
            <a:ext cx="1308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Keyword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6900" y="5791200"/>
            <a:ext cx="3683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100">
                <a:solidFill>
                  <a:srgbClr val="595042"/>
                </a:solidFill>
                <a:ea typeface="Pretendard SemiBold"/>
              </a:rPr>
              <a:t>시각화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4000" y="6807200"/>
            <a:ext cx="4432300" cy="231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거리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측정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이후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시각화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방법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LED -&gt;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신호등처럼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색깔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별로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구분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소리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-&gt;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자동차에서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사용중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게이지바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-&gt;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게임과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같이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가까울수록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채워짐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숫자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-&gt;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직관적이며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정확성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88100" y="3314700"/>
            <a:ext cx="4711700" cy="6096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04000" y="6502400"/>
            <a:ext cx="41910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667500" y="3517900"/>
            <a:ext cx="1308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Keyword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58000" y="5791200"/>
            <a:ext cx="3683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100">
                <a:solidFill>
                  <a:srgbClr val="595042"/>
                </a:solidFill>
                <a:ea typeface="Pretendard SemiBold"/>
              </a:rPr>
              <a:t>데이터베이스와의</a:t>
            </a:r>
            <a:r>
              <a:rPr lang="en-US" sz="2200" b="false" i="false" u="none" strike="noStrike" spc="100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200" b="false" i="false" u="none" strike="noStrike" spc="100">
                <a:solidFill>
                  <a:srgbClr val="595042"/>
                </a:solidFill>
                <a:ea typeface="Pretendard SemiBold"/>
              </a:rPr>
              <a:t>연동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15100" y="6807200"/>
            <a:ext cx="4432300" cy="187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Arduino -&gt; (PC)python -&gt; mysql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의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과정을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통해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이동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저장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과정을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거치도록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만듬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Arduino -&gt; PC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이동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과정은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bluetooth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를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통해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이동하기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위해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ZS-040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모듈을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활용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66500" y="3314700"/>
            <a:ext cx="4711700" cy="6096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95100" y="6502400"/>
            <a:ext cx="4191000" cy="12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28000" y="4305300"/>
            <a:ext cx="1143000" cy="1143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119100" y="4305300"/>
            <a:ext cx="1143000" cy="1143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136900" y="4381500"/>
            <a:ext cx="1155700" cy="1155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1658600" y="3517900"/>
            <a:ext cx="1308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Keyword 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49100" y="5791200"/>
            <a:ext cx="3683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100">
                <a:solidFill>
                  <a:srgbClr val="595042"/>
                </a:solidFill>
                <a:ea typeface="Pretendard SemiBold"/>
              </a:rPr>
              <a:t>정확성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68100" y="6832600"/>
            <a:ext cx="44323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거리와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속도의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측정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-&gt;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거리에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정확성을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신뢰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가능한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정보의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값으로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출력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but,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속도에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측정에서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큰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오차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발생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 -&gt;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측정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시기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반응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속도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(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측정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595042"/>
                </a:solidFill>
                <a:ea typeface="Pretendard Light"/>
              </a:rPr>
              <a:t>주기</a:t>
            </a:r>
            <a:r>
              <a:rPr lang="en-US" sz="1900" b="false" i="false" u="none" strike="noStrike">
                <a:solidFill>
                  <a:srgbClr val="595042"/>
                </a:solidFill>
                <a:latin typeface="Pretendard Light"/>
              </a:rPr>
              <a:t> 60ms)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5100" y="16383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5100" y="2082800"/>
            <a:ext cx="3937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4.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개발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과정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717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03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99200" y="4051300"/>
            <a:ext cx="4991100" cy="4991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344400" y="4394200"/>
            <a:ext cx="2933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595042"/>
                </a:solidFill>
                <a:latin typeface="Pretendard SemiBold"/>
              </a:rPr>
              <a:t>AI </a:t>
            </a: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및</a:t>
            </a:r>
            <a:r>
              <a:rPr lang="en-US" sz="22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데이터</a:t>
            </a:r>
            <a:r>
              <a:rPr lang="en-US" sz="22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분석</a:t>
            </a:r>
            <a:r>
              <a:rPr lang="en-US" sz="22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연계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44400" y="5029200"/>
            <a:ext cx="41021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거리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데이터를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통한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AI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학습을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차량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운전자의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운전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성향을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파악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가능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로그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데이터를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패턴화까지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확장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가능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4400" y="7188200"/>
            <a:ext cx="2933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사용자</a:t>
            </a:r>
            <a:r>
              <a:rPr lang="en-US" sz="22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맞춤</a:t>
            </a:r>
            <a:r>
              <a:rPr lang="en-US" sz="22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반응</a:t>
            </a:r>
            <a:r>
              <a:rPr lang="en-US" sz="22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시스템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44400" y="7823200"/>
            <a:ext cx="41021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거리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범위에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따른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다양한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장치가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구동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되는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조건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반응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시스템으로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조건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변경을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간단히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사용자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맞춤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변경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가능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60600" y="4394200"/>
            <a:ext cx="2933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안정성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7600" y="5029200"/>
            <a:ext cx="41021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센서를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물체간의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거리를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실시간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 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측정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하여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충돌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방지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시스템</a:t>
            </a:r>
          </a:p>
          <a:p>
            <a:pPr algn="r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차량뿐만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아니라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시각장애인의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장애물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감지와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같이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다양한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분야에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확장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가능성이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존재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60600" y="7188200"/>
            <a:ext cx="2933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자율</a:t>
            </a:r>
            <a:r>
              <a:rPr lang="en-US" sz="22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주행</a:t>
            </a:r>
            <a:r>
              <a:rPr lang="en-US" sz="22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차량</a:t>
            </a:r>
            <a:r>
              <a:rPr lang="en-US" sz="22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595042"/>
                </a:solidFill>
                <a:ea typeface="Pretendard SemiBold"/>
              </a:rPr>
              <a:t>기초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2200" y="7823200"/>
            <a:ext cx="41021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자율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주행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알고리즘의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감지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-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판단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-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제어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흐름에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기반한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프로그램</a:t>
            </a:r>
            <a:r>
              <a:rPr lang="en-US" sz="1800" b="false" i="false" u="none" strike="noStrike">
                <a:solidFill>
                  <a:srgbClr val="595042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95042"/>
                </a:solidFill>
                <a:ea typeface="Pretendard Light"/>
              </a:rPr>
              <a:t>로직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42500" y="4064000"/>
            <a:ext cx="2273300" cy="2273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397500" y="4064000"/>
            <a:ext cx="2273300" cy="2273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42500" y="6756400"/>
            <a:ext cx="2273300" cy="2273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97500" y="6756400"/>
            <a:ext cx="2273300" cy="2273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26700" y="7302500"/>
            <a:ext cx="1092200" cy="1092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81700" y="7391400"/>
            <a:ext cx="1092200" cy="1092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032500" y="4622800"/>
            <a:ext cx="1054100" cy="1054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515600" y="4711700"/>
            <a:ext cx="927100" cy="8636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435100" y="16637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Overview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5100" y="2095500"/>
            <a:ext cx="730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5.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기대효과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18000" y="-3632200"/>
            <a:ext cx="9652000" cy="1755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95300"/>
            <a:ext cx="16217900" cy="928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8300" y="304800"/>
            <a:ext cx="317500" cy="966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81500" y="4203700"/>
            <a:ext cx="533400" cy="1892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6395700" y="5029200"/>
            <a:ext cx="1905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400" b="false" i="false" u="none" strike="noStrike">
                <a:solidFill>
                  <a:srgbClr val="595042"/>
                </a:solidFill>
                <a:latin typeface="Cormorant Bold"/>
              </a:rPr>
              <a:t>MIRI COMPANY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408400" y="8623300"/>
            <a:ext cx="1841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500" b="false" i="false" u="none" strike="noStrike">
                <a:solidFill>
                  <a:srgbClr val="595042"/>
                </a:solidFill>
                <a:latin typeface="Cormorant Bold"/>
              </a:rPr>
              <a:t>Simple Template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687800" y="1498600"/>
            <a:ext cx="1384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2035.02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1117600"/>
            <a:ext cx="137033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846300" y="965200"/>
            <a:ext cx="1397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595042"/>
                </a:solidFill>
                <a:latin typeface="Cormorant Bold"/>
              </a:rPr>
              <a:t>Chapter 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5100" y="1638300"/>
            <a:ext cx="2222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C4BFB7"/>
                </a:solidFill>
                <a:latin typeface="Cormorant Bold"/>
              </a:rPr>
              <a:t>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5100" y="2082800"/>
            <a:ext cx="730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6.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느낀점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및</a:t>
            </a:r>
            <a:r>
              <a:rPr lang="en-US" sz="5500" b="false" i="false" u="none" strike="noStrike">
                <a:solidFill>
                  <a:srgbClr val="595042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595042"/>
                </a:solidFill>
                <a:ea typeface="Pretendard SemiBold"/>
              </a:rPr>
              <a:t>후기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